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embeddedFontLst>
    <p:embeddedFont>
      <p:font typeface="Ubuntu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Ubuntu-regular.fntdata"/><Relationship Id="rId11" Type="http://schemas.openxmlformats.org/officeDocument/2006/relationships/slide" Target="slides/slide6.xml"/><Relationship Id="rId22" Type="http://schemas.openxmlformats.org/officeDocument/2006/relationships/font" Target="fonts/Ubuntu-italic.fntdata"/><Relationship Id="rId10" Type="http://schemas.openxmlformats.org/officeDocument/2006/relationships/slide" Target="slides/slide5.xml"/><Relationship Id="rId21" Type="http://schemas.openxmlformats.org/officeDocument/2006/relationships/font" Target="fonts/Ubuntu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Ubuntu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3884612" y="8685212"/>
            <a:ext cx="2959100" cy="44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n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n"/>
          <p:cNvSpPr/>
          <p:nvPr/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n"/>
          <p:cNvSpPr/>
          <p:nvPr>
            <p:ph idx="2" type="sldImg"/>
          </p:nvPr>
        </p:nvSpPr>
        <p:spPr>
          <a:xfrm>
            <a:off x="1143000" y="685800"/>
            <a:ext cx="4559300" cy="34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sq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" name="Google Shape;15;n"/>
          <p:cNvSpPr txBox="1"/>
          <p:nvPr>
            <p:ph idx="1" type="body"/>
          </p:nvPr>
        </p:nvSpPr>
        <p:spPr>
          <a:xfrm>
            <a:off x="685800" y="4343400"/>
            <a:ext cx="5473700" cy="41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" name="Google Shape;16;n"/>
          <p:cNvSpPr/>
          <p:nvPr/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n"/>
          <p:cNvSpPr txBox="1"/>
          <p:nvPr>
            <p:ph idx="3" type="sldNum"/>
          </p:nvPr>
        </p:nvSpPr>
        <p:spPr>
          <a:xfrm>
            <a:off x="3884612" y="8685212"/>
            <a:ext cx="2959100" cy="444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30" name="Google Shape;3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1" name="Google Shape;31;p1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73700" cy="41021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55b8fbaaef_0_2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33" name="Google Shape;133;g55b8fbaaef_0_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4" name="Google Shape;134;g55b8fbaaef_0_2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55b8fbaaef_0_20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554a14bd59_0_1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45" name="Google Shape;145;g554a14bd59_0_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6" name="Google Shape;146;g554a14bd59_0_15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g554a14bd59_0_15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55b8fbaaef_0_9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58" name="Google Shape;158;g55b8fbaaef_0_9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9" name="Google Shape;159;g55b8fbaaef_0_9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g55b8fbaaef_0_90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55b8fbaaef_0_10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69" name="Google Shape;169;g55b8fbaaef_0_10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0" name="Google Shape;170;g55b8fbaaef_0_10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g55b8fbaaef_0_100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81" name="Google Shape;18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2" name="Google Shape;182;p1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0:notes"/>
          <p:cNvSpPr txBox="1"/>
          <p:nvPr>
            <p:ph idx="1" type="body"/>
          </p:nvPr>
        </p:nvSpPr>
        <p:spPr>
          <a:xfrm>
            <a:off x="685800" y="4343400"/>
            <a:ext cx="5473700" cy="41021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54b28f976e_1_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40" name="Google Shape;40;g54b28f976e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1" name="Google Shape;41;g54b28f976e_1_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g54b28f976e_1_0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51" name="Google Shape;51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2" name="Google Shape;52;p3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343400"/>
            <a:ext cx="5473700" cy="41021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64" name="Google Shape;6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5" name="Google Shape;65;p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4:notes"/>
          <p:cNvSpPr txBox="1"/>
          <p:nvPr>
            <p:ph idx="1" type="body"/>
          </p:nvPr>
        </p:nvSpPr>
        <p:spPr>
          <a:xfrm>
            <a:off x="685800" y="4343400"/>
            <a:ext cx="5473700" cy="41021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4b28f976e_1_1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76" name="Google Shape;76;g54b28f976e_1_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7" name="Google Shape;77;g54b28f976e_1_1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54b28f976e_1_10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54b28f976e_1_2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88" name="Google Shape;88;g54b28f976e_1_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9" name="Google Shape;89;g54b28f976e_1_2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g54b28f976e_1_20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54b28f976e_1_3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00" name="Google Shape;100;g54b28f976e_1_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1" name="Google Shape;101;g54b28f976e_1_3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g54b28f976e_1_30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55b8fbaaef_0_1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11" name="Google Shape;111;g55b8fbaaef_0_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2" name="Google Shape;112;g55b8fbaaef_0_1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g55b8fbaaef_0_10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554a14bd59_0_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22" name="Google Shape;122;g554a14bd59_0_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3" name="Google Shape;123;g554a14bd59_0_3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g554a14bd59_0_3:notes"/>
          <p:cNvSpPr txBox="1"/>
          <p:nvPr>
            <p:ph idx="1" type="body"/>
          </p:nvPr>
        </p:nvSpPr>
        <p:spPr>
          <a:xfrm>
            <a:off x="685800" y="4343400"/>
            <a:ext cx="5473800" cy="4102200"/>
          </a:xfrm>
          <a:prstGeom prst="rect">
            <a:avLst/>
          </a:prstGeom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6553200" y="6245225"/>
            <a:ext cx="2120900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"/>
          <p:cNvSpPr txBox="1"/>
          <p:nvPr>
            <p:ph type="title"/>
          </p:nvPr>
        </p:nvSpPr>
        <p:spPr>
          <a:xfrm>
            <a:off x="457200" y="274637"/>
            <a:ext cx="82169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" type="body"/>
          </p:nvPr>
        </p:nvSpPr>
        <p:spPr>
          <a:xfrm>
            <a:off x="457200" y="1600200"/>
            <a:ext cx="8216900" cy="45132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/>
          <a:lstStyle>
            <a:lvl1pPr indent="-2286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1"/>
          <p:cNvSpPr/>
          <p:nvPr/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"/>
          <p:cNvSpPr txBox="1"/>
          <p:nvPr>
            <p:ph idx="12" type="sldNum"/>
          </p:nvPr>
        </p:nvSpPr>
        <p:spPr>
          <a:xfrm>
            <a:off x="6553200" y="6245225"/>
            <a:ext cx="2120900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"/>
          <p:cNvSpPr txBox="1"/>
          <p:nvPr/>
        </p:nvSpPr>
        <p:spPr>
          <a:xfrm>
            <a:off x="2491875" y="1227950"/>
            <a:ext cx="5883600" cy="13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rgbClr val="FF950E"/>
                </a:solidFill>
                <a:latin typeface="Arial"/>
                <a:ea typeface="Arial"/>
                <a:cs typeface="Arial"/>
                <a:sym typeface="Arial"/>
              </a:rPr>
              <a:t>Így automatizál</a:t>
            </a:r>
            <a:r>
              <a:rPr lang="en-US" sz="4000">
                <a:solidFill>
                  <a:srgbClr val="FF950E"/>
                </a:solidFill>
              </a:rPr>
              <a:t>ja</a:t>
            </a:r>
            <a:r>
              <a:rPr b="0" i="0" lang="en-US" sz="4000" u="none">
                <a:solidFill>
                  <a:srgbClr val="FF950E"/>
                </a:solidFill>
                <a:latin typeface="Arial"/>
                <a:ea typeface="Arial"/>
                <a:cs typeface="Arial"/>
                <a:sym typeface="Arial"/>
              </a:rPr>
              <a:t> könyvelés</a:t>
            </a:r>
            <a:r>
              <a:rPr lang="en-US" sz="4000">
                <a:solidFill>
                  <a:srgbClr val="FF950E"/>
                </a:solidFill>
              </a:rPr>
              <a:t>ét:</a:t>
            </a:r>
            <a:endParaRPr sz="4000">
              <a:solidFill>
                <a:srgbClr val="FF950E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4000">
                <a:solidFill>
                  <a:srgbClr val="FF950E"/>
                </a:solidFill>
              </a:rPr>
              <a:t>gyakorlati példák, lehetőségek</a:t>
            </a:r>
            <a:endParaRPr sz="4000">
              <a:solidFill>
                <a:srgbClr val="FF950E"/>
              </a:solidFill>
            </a:endParaRPr>
          </a:p>
        </p:txBody>
      </p:sp>
      <p:sp>
        <p:nvSpPr>
          <p:cNvPr id="35" name="Google Shape;35;p3"/>
          <p:cNvSpPr txBox="1"/>
          <p:nvPr/>
        </p:nvSpPr>
        <p:spPr>
          <a:xfrm>
            <a:off x="5564187" y="3749675"/>
            <a:ext cx="2578100" cy="155733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Kabai József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</a:t>
            </a:r>
            <a:endParaRPr/>
          </a:p>
        </p:txBody>
      </p:sp>
      <p:sp>
        <p:nvSpPr>
          <p:cNvPr id="36" name="Google Shape;36;p3"/>
          <p:cNvSpPr txBox="1"/>
          <p:nvPr/>
        </p:nvSpPr>
        <p:spPr>
          <a:xfrm>
            <a:off x="2260600" y="6218237"/>
            <a:ext cx="1703387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37" name="Google Shape;3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2"/>
          <p:cNvSpPr txBox="1"/>
          <p:nvPr/>
        </p:nvSpPr>
        <p:spPr>
          <a:xfrm>
            <a:off x="1828800" y="213850"/>
            <a:ext cx="6035700" cy="13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Költségszámlák automatikus beemelése</a:t>
            </a:r>
            <a:endParaRPr sz="3600">
              <a:solidFill>
                <a:srgbClr val="FF950E"/>
              </a:solidFill>
            </a:endParaRPr>
          </a:p>
        </p:txBody>
      </p:sp>
      <p:sp>
        <p:nvSpPr>
          <p:cNvPr id="138" name="Google Shape;138;p12"/>
          <p:cNvSpPr txBox="1"/>
          <p:nvPr/>
        </p:nvSpPr>
        <p:spPr>
          <a:xfrm>
            <a:off x="2279650" y="6218237"/>
            <a:ext cx="16638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139" name="Google Shape;139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2"/>
          <p:cNvSpPr txBox="1"/>
          <p:nvPr/>
        </p:nvSpPr>
        <p:spPr>
          <a:xfrm>
            <a:off x="2519362" y="2016125"/>
            <a:ext cx="3959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41" name="Google Shape;141;p12"/>
          <p:cNvSpPr txBox="1"/>
          <p:nvPr/>
        </p:nvSpPr>
        <p:spPr>
          <a:xfrm>
            <a:off x="2334000" y="1941425"/>
            <a:ext cx="5890500" cy="39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600"/>
              <a:t>manuális rögzítés kiváltása : hogyan?</a:t>
            </a:r>
            <a:endParaRPr sz="2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számlakép felismerés 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600"/>
              <a:t>egyelőre nem gyorsabb, 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600"/>
              <a:t>nem elég hatékony</a:t>
            </a:r>
            <a:br>
              <a:rPr lang="en-US" sz="2600"/>
            </a:b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NAV Online számla rendszer</a:t>
            </a:r>
            <a:endParaRPr sz="2600"/>
          </a:p>
          <a:p>
            <a:pPr indent="-393700" lvl="1" marL="914400" rtl="0" algn="l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US" sz="2600"/>
              <a:t>még nem elérhető</a:t>
            </a:r>
            <a:endParaRPr sz="26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  <p:sp>
        <p:nvSpPr>
          <p:cNvPr id="142" name="Google Shape;142;p12"/>
          <p:cNvSpPr/>
          <p:nvPr/>
        </p:nvSpPr>
        <p:spPr>
          <a:xfrm>
            <a:off x="4671775" y="2550600"/>
            <a:ext cx="728700" cy="6873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"/>
          <p:cNvSpPr txBox="1"/>
          <p:nvPr/>
        </p:nvSpPr>
        <p:spPr>
          <a:xfrm>
            <a:off x="1828800" y="301625"/>
            <a:ext cx="6395700" cy="13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Költségszámlák automatikus beemelése 2.</a:t>
            </a:r>
            <a:endParaRPr sz="3600">
              <a:solidFill>
                <a:srgbClr val="FF950E"/>
              </a:solidFill>
            </a:endParaRPr>
          </a:p>
        </p:txBody>
      </p:sp>
      <p:sp>
        <p:nvSpPr>
          <p:cNvPr id="150" name="Google Shape;150;p13"/>
          <p:cNvSpPr txBox="1"/>
          <p:nvPr/>
        </p:nvSpPr>
        <p:spPr>
          <a:xfrm>
            <a:off x="2279650" y="6218237"/>
            <a:ext cx="16638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151" name="Google Shape;151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3"/>
          <p:cNvSpPr txBox="1"/>
          <p:nvPr/>
        </p:nvSpPr>
        <p:spPr>
          <a:xfrm>
            <a:off x="2519362" y="2016125"/>
            <a:ext cx="3959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53" name="Google Shape;153;p13"/>
          <p:cNvSpPr txBox="1"/>
          <p:nvPr/>
        </p:nvSpPr>
        <p:spPr>
          <a:xfrm>
            <a:off x="2773575" y="2318575"/>
            <a:ext cx="5842500" cy="124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600"/>
              <a:t>manuális rögzítés kiváltása : hogyan?</a:t>
            </a:r>
            <a:endParaRPr sz="2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  <p:sp>
        <p:nvSpPr>
          <p:cNvPr id="154" name="Google Shape;154;p13"/>
          <p:cNvSpPr/>
          <p:nvPr/>
        </p:nvSpPr>
        <p:spPr>
          <a:xfrm>
            <a:off x="5519400" y="3221625"/>
            <a:ext cx="728700" cy="6873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3"/>
          <p:cNvSpPr txBox="1"/>
          <p:nvPr/>
        </p:nvSpPr>
        <p:spPr>
          <a:xfrm>
            <a:off x="3354900" y="4192225"/>
            <a:ext cx="5057700" cy="17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Ügyfél</a:t>
            </a:r>
            <a:r>
              <a:rPr lang="en-US" sz="2600">
                <a:solidFill>
                  <a:schemeClr val="dk1"/>
                </a:solidFill>
              </a:rPr>
              <a:t>:</a:t>
            </a:r>
            <a:br>
              <a:rPr lang="en-US" sz="2600">
                <a:solidFill>
                  <a:schemeClr val="dk1"/>
                </a:solidFill>
              </a:rPr>
            </a:br>
            <a:r>
              <a:rPr lang="en-US" sz="2600">
                <a:solidFill>
                  <a:schemeClr val="dk1"/>
                </a:solidFill>
              </a:rPr>
              <a:t>a saját rendszerében állítja elő az adatállományt</a:t>
            </a:r>
            <a:endParaRPr sz="2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"/>
          <p:cNvSpPr txBox="1"/>
          <p:nvPr/>
        </p:nvSpPr>
        <p:spPr>
          <a:xfrm>
            <a:off x="2104625" y="564900"/>
            <a:ext cx="6035700" cy="17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Távügyvitel online könyvelési szolgáltatás</a:t>
            </a:r>
            <a:endParaRPr sz="3600">
              <a:solidFill>
                <a:srgbClr val="FF950E"/>
              </a:solidFill>
            </a:endParaRPr>
          </a:p>
        </p:txBody>
      </p:sp>
      <p:sp>
        <p:nvSpPr>
          <p:cNvPr id="163" name="Google Shape;163;p14"/>
          <p:cNvSpPr txBox="1"/>
          <p:nvPr/>
        </p:nvSpPr>
        <p:spPr>
          <a:xfrm>
            <a:off x="2279650" y="6218237"/>
            <a:ext cx="16638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164" name="Google Shape;16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4"/>
          <p:cNvSpPr txBox="1"/>
          <p:nvPr/>
        </p:nvSpPr>
        <p:spPr>
          <a:xfrm>
            <a:off x="2519362" y="2016125"/>
            <a:ext cx="3959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66" name="Google Shape;166;p14"/>
          <p:cNvSpPr txBox="1"/>
          <p:nvPr/>
        </p:nvSpPr>
        <p:spPr>
          <a:xfrm>
            <a:off x="2519350" y="2414550"/>
            <a:ext cx="6094800" cy="29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-US" sz="2600">
                <a:solidFill>
                  <a:schemeClr val="dk1"/>
                </a:solidFill>
              </a:rPr>
              <a:t>webes ügyviteli rendszer ingyen</a:t>
            </a:r>
            <a:br>
              <a:rPr lang="en-US" sz="2600">
                <a:solidFill>
                  <a:schemeClr val="dk1"/>
                </a:solidFill>
              </a:rPr>
            </a:b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projektek, költséghelyek</a:t>
            </a:r>
            <a:br>
              <a:rPr lang="en-US" sz="2600"/>
            </a:b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teljes kontroll a könyvelés felett</a:t>
            </a:r>
            <a:endParaRPr sz="2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"/>
          <p:cNvSpPr txBox="1"/>
          <p:nvPr/>
        </p:nvSpPr>
        <p:spPr>
          <a:xfrm>
            <a:off x="1817050" y="399525"/>
            <a:ext cx="6924600" cy="13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Munkamegosztás, automatizálás</a:t>
            </a:r>
            <a:r>
              <a:rPr lang="en-US" sz="4000">
                <a:solidFill>
                  <a:srgbClr val="FF950E"/>
                </a:solidFill>
              </a:rPr>
              <a:t> </a:t>
            </a:r>
            <a:endParaRPr sz="4000">
              <a:solidFill>
                <a:srgbClr val="FF950E"/>
              </a:solidFill>
            </a:endParaRPr>
          </a:p>
        </p:txBody>
      </p:sp>
      <p:sp>
        <p:nvSpPr>
          <p:cNvPr id="174" name="Google Shape;174;p15"/>
          <p:cNvSpPr txBox="1"/>
          <p:nvPr/>
        </p:nvSpPr>
        <p:spPr>
          <a:xfrm>
            <a:off x="2279650" y="6218237"/>
            <a:ext cx="16638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175" name="Google Shape;17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5"/>
          <p:cNvSpPr txBox="1"/>
          <p:nvPr/>
        </p:nvSpPr>
        <p:spPr>
          <a:xfrm>
            <a:off x="2519362" y="2016125"/>
            <a:ext cx="3959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77" name="Google Shape;177;p15"/>
          <p:cNvSpPr txBox="1"/>
          <p:nvPr/>
        </p:nvSpPr>
        <p:spPr>
          <a:xfrm>
            <a:off x="3196375" y="4227250"/>
            <a:ext cx="4802400" cy="14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egy rendszer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korlátlan tanácsadás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több idő az ellenőrzésekre</a:t>
            </a:r>
            <a:endParaRPr sz="2400"/>
          </a:p>
        </p:txBody>
      </p:sp>
      <p:pic>
        <p:nvPicPr>
          <p:cNvPr id="178" name="Google Shape;178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75500" y="1678225"/>
            <a:ext cx="7058450" cy="236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6"/>
          <p:cNvSpPr txBox="1"/>
          <p:nvPr/>
        </p:nvSpPr>
        <p:spPr>
          <a:xfrm>
            <a:off x="2455675" y="865825"/>
            <a:ext cx="6035700" cy="7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Előadás, egyéni konzultáció</a:t>
            </a:r>
            <a:endParaRPr sz="3600"/>
          </a:p>
        </p:txBody>
      </p:sp>
      <p:sp>
        <p:nvSpPr>
          <p:cNvPr id="186" name="Google Shape;186;p16"/>
          <p:cNvSpPr txBox="1"/>
          <p:nvPr/>
        </p:nvSpPr>
        <p:spPr>
          <a:xfrm>
            <a:off x="2279650" y="6218237"/>
            <a:ext cx="1663700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187" name="Google Shape;18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6"/>
          <p:cNvSpPr txBox="1"/>
          <p:nvPr/>
        </p:nvSpPr>
        <p:spPr>
          <a:xfrm>
            <a:off x="2519362" y="2016125"/>
            <a:ext cx="3959225" cy="15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89" name="Google Shape;189;p16"/>
          <p:cNvSpPr txBox="1"/>
          <p:nvPr/>
        </p:nvSpPr>
        <p:spPr>
          <a:xfrm>
            <a:off x="3024187" y="1800225"/>
            <a:ext cx="4248150" cy="912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6"/>
          <p:cNvSpPr txBox="1"/>
          <p:nvPr/>
        </p:nvSpPr>
        <p:spPr>
          <a:xfrm>
            <a:off x="2485862" y="4869437"/>
            <a:ext cx="5975400" cy="14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6"/>
          <p:cNvSpPr txBox="1"/>
          <p:nvPr/>
        </p:nvSpPr>
        <p:spPr>
          <a:xfrm>
            <a:off x="2856175" y="1826063"/>
            <a:ext cx="5234700" cy="10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600"/>
              <a:t>Regisztráció</a:t>
            </a:r>
            <a:endParaRPr sz="2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600"/>
              <a:t>www.tavugyvitel.hu/eloadas.html</a:t>
            </a:r>
            <a:endParaRPr sz="2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Google Shape;19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0227" y="3145400"/>
            <a:ext cx="4924389" cy="27152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/>
          <p:nvPr/>
        </p:nvSpPr>
        <p:spPr>
          <a:xfrm>
            <a:off x="1438275" y="684975"/>
            <a:ext cx="7315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Miért kell automatizálni?</a:t>
            </a:r>
            <a:endParaRPr sz="3600">
              <a:solidFill>
                <a:srgbClr val="FF950E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t/>
            </a:r>
            <a:endParaRPr sz="4000">
              <a:solidFill>
                <a:srgbClr val="FF950E"/>
              </a:solidFill>
            </a:endParaRPr>
          </a:p>
        </p:txBody>
      </p:sp>
      <p:sp>
        <p:nvSpPr>
          <p:cNvPr id="45" name="Google Shape;45;p4"/>
          <p:cNvSpPr txBox="1"/>
          <p:nvPr/>
        </p:nvSpPr>
        <p:spPr>
          <a:xfrm>
            <a:off x="4699112" y="3737150"/>
            <a:ext cx="2578200" cy="15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46" name="Google Shape;46;p4"/>
          <p:cNvSpPr txBox="1"/>
          <p:nvPr/>
        </p:nvSpPr>
        <p:spPr>
          <a:xfrm>
            <a:off x="2260600" y="6218237"/>
            <a:ext cx="17034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47" name="Google Shape;4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4"/>
          <p:cNvSpPr txBox="1"/>
          <p:nvPr/>
        </p:nvSpPr>
        <p:spPr>
          <a:xfrm>
            <a:off x="2893875" y="1935000"/>
            <a:ext cx="5248500" cy="29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egy rendszerben dolgozzon mindenki</a:t>
            </a:r>
            <a:endParaRPr sz="2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naprakész információk kellenek a döntésekhez</a:t>
            </a:r>
            <a:endParaRPr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gyors adatfeldolgozás, kevesebb munkaidőigény</a:t>
            </a:r>
            <a:endParaRPr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"/>
          <p:cNvSpPr txBox="1"/>
          <p:nvPr/>
        </p:nvSpPr>
        <p:spPr>
          <a:xfrm>
            <a:off x="1828875" y="626650"/>
            <a:ext cx="6924600" cy="8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Kétfajta automatizálás</a:t>
            </a:r>
            <a:r>
              <a:rPr lang="en-US" sz="4000">
                <a:solidFill>
                  <a:srgbClr val="FF950E"/>
                </a:solidFill>
              </a:rPr>
              <a:t> </a:t>
            </a:r>
            <a:endParaRPr/>
          </a:p>
        </p:txBody>
      </p:sp>
      <p:sp>
        <p:nvSpPr>
          <p:cNvPr id="56" name="Google Shape;56;p5"/>
          <p:cNvSpPr txBox="1"/>
          <p:nvPr/>
        </p:nvSpPr>
        <p:spPr>
          <a:xfrm>
            <a:off x="2279650" y="6218237"/>
            <a:ext cx="1663700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57" name="Google Shape;57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5"/>
          <p:cNvSpPr txBox="1"/>
          <p:nvPr/>
        </p:nvSpPr>
        <p:spPr>
          <a:xfrm>
            <a:off x="2519362" y="2016125"/>
            <a:ext cx="3959225" cy="15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59" name="Google Shape;59;p5"/>
          <p:cNvSpPr txBox="1"/>
          <p:nvPr/>
        </p:nvSpPr>
        <p:spPr>
          <a:xfrm>
            <a:off x="2311875" y="3753025"/>
            <a:ext cx="6441600" cy="16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i="1"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800"/>
          </a:p>
        </p:txBody>
      </p:sp>
      <p:sp>
        <p:nvSpPr>
          <p:cNvPr id="60" name="Google Shape;60;p5"/>
          <p:cNvSpPr txBox="1"/>
          <p:nvPr/>
        </p:nvSpPr>
        <p:spPr>
          <a:xfrm>
            <a:off x="1828875" y="2117725"/>
            <a:ext cx="7135200" cy="347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600"/>
              <a:t>Számlák manuális kiállítása, rögzítése</a:t>
            </a:r>
            <a:br>
              <a:rPr lang="en-US" sz="2600"/>
            </a:br>
            <a:r>
              <a:rPr lang="en-US" sz="2600"/>
              <a:t> </a:t>
            </a:r>
            <a:br>
              <a:rPr lang="en-US" sz="2600"/>
            </a:br>
            <a:r>
              <a:rPr lang="en-US" sz="2600"/>
              <a:t>     automatikus könyvelés a háttérben</a:t>
            </a:r>
            <a:endParaRPr sz="2600"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600"/>
            </a:b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600"/>
              <a:t>Számlák, könyvelési adatok automatikus beemelése a könyvelésbe</a:t>
            </a:r>
            <a:endParaRPr sz="26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050">
                <a:solidFill>
                  <a:srgbClr val="A64D79"/>
                </a:solidFill>
              </a:rPr>
              <a:t> </a:t>
            </a:r>
            <a:endParaRPr b="1" sz="1050">
              <a:solidFill>
                <a:srgbClr val="A64D79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1" name="Google Shape;61;p5"/>
          <p:cNvSpPr/>
          <p:nvPr/>
        </p:nvSpPr>
        <p:spPr>
          <a:xfrm>
            <a:off x="2394450" y="3110175"/>
            <a:ext cx="377400" cy="246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"/>
          <p:cNvSpPr txBox="1"/>
          <p:nvPr/>
        </p:nvSpPr>
        <p:spPr>
          <a:xfrm>
            <a:off x="1828800" y="145475"/>
            <a:ext cx="6642900" cy="9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4000">
                <a:solidFill>
                  <a:srgbClr val="FF950E"/>
                </a:solidFill>
              </a:rPr>
              <a:t>Web alapú rendszer</a:t>
            </a:r>
            <a:endParaRPr sz="4000">
              <a:solidFill>
                <a:srgbClr val="FF950E"/>
              </a:solidFill>
            </a:endParaRPr>
          </a:p>
        </p:txBody>
      </p:sp>
      <p:sp>
        <p:nvSpPr>
          <p:cNvPr id="69" name="Google Shape;69;p6"/>
          <p:cNvSpPr txBox="1"/>
          <p:nvPr/>
        </p:nvSpPr>
        <p:spPr>
          <a:xfrm>
            <a:off x="2279650" y="6218237"/>
            <a:ext cx="1663700" cy="246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70" name="Google Shape;7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6"/>
          <p:cNvSpPr txBox="1"/>
          <p:nvPr/>
        </p:nvSpPr>
        <p:spPr>
          <a:xfrm>
            <a:off x="2519362" y="2016125"/>
            <a:ext cx="3959225" cy="155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72" name="Google Shape;72;p6"/>
          <p:cNvSpPr txBox="1"/>
          <p:nvPr/>
        </p:nvSpPr>
        <p:spPr>
          <a:xfrm>
            <a:off x="2030075" y="1800225"/>
            <a:ext cx="65457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3" name="Google Shape;73;p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72638" y="1418388"/>
            <a:ext cx="4860575" cy="4021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"/>
          <p:cNvSpPr txBox="1"/>
          <p:nvPr/>
        </p:nvSpPr>
        <p:spPr>
          <a:xfrm>
            <a:off x="1854825" y="0"/>
            <a:ext cx="65517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Komplett ügyviteli megoldás</a:t>
            </a:r>
            <a:endParaRPr sz="3600">
              <a:solidFill>
                <a:srgbClr val="FF950E"/>
              </a:solidFill>
            </a:endParaRPr>
          </a:p>
        </p:txBody>
      </p:sp>
      <p:sp>
        <p:nvSpPr>
          <p:cNvPr id="81" name="Google Shape;81;p7"/>
          <p:cNvSpPr txBox="1"/>
          <p:nvPr/>
        </p:nvSpPr>
        <p:spPr>
          <a:xfrm>
            <a:off x="2279650" y="6218237"/>
            <a:ext cx="16638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82" name="Google Shape;82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7"/>
          <p:cNvSpPr txBox="1"/>
          <p:nvPr/>
        </p:nvSpPr>
        <p:spPr>
          <a:xfrm>
            <a:off x="2519362" y="2016125"/>
            <a:ext cx="3959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84" name="Google Shape;84;p7"/>
          <p:cNvSpPr txBox="1"/>
          <p:nvPr/>
        </p:nvSpPr>
        <p:spPr>
          <a:xfrm>
            <a:off x="1769800" y="1800225"/>
            <a:ext cx="7105200" cy="10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t/>
            </a:r>
            <a:endParaRPr sz="3000"/>
          </a:p>
        </p:txBody>
      </p:sp>
      <p:pic>
        <p:nvPicPr>
          <p:cNvPr id="85" name="Google Shape;85;p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13725" y="1559025"/>
            <a:ext cx="5033900" cy="357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8"/>
          <p:cNvSpPr txBox="1"/>
          <p:nvPr/>
        </p:nvSpPr>
        <p:spPr>
          <a:xfrm>
            <a:off x="2016875" y="487425"/>
            <a:ext cx="6035700" cy="13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Automatikus könyvelés</a:t>
            </a:r>
            <a:endParaRPr sz="3600">
              <a:solidFill>
                <a:srgbClr val="FF950E"/>
              </a:solidFill>
            </a:endParaRPr>
          </a:p>
        </p:txBody>
      </p:sp>
      <p:sp>
        <p:nvSpPr>
          <p:cNvPr id="93" name="Google Shape;93;p8"/>
          <p:cNvSpPr txBox="1"/>
          <p:nvPr/>
        </p:nvSpPr>
        <p:spPr>
          <a:xfrm>
            <a:off x="2279650" y="6218237"/>
            <a:ext cx="16638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94" name="Google Shape;94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8"/>
          <p:cNvSpPr txBox="1"/>
          <p:nvPr/>
        </p:nvSpPr>
        <p:spPr>
          <a:xfrm>
            <a:off x="2519362" y="2016125"/>
            <a:ext cx="3959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96" name="Google Shape;96;p8"/>
          <p:cNvSpPr txBox="1"/>
          <p:nvPr/>
        </p:nvSpPr>
        <p:spPr>
          <a:xfrm>
            <a:off x="2695550" y="1800225"/>
            <a:ext cx="6179400" cy="39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Ügyfél számláz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Ügyfél költségszámlát iktat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Ügyfél számlatörténetet rögzít</a:t>
            </a:r>
            <a:endParaRPr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/>
              <a:t>Automatikus könyvelés a háttérben</a:t>
            </a:r>
            <a:endParaRPr sz="2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					</a:t>
            </a:r>
            <a:endParaRPr sz="3000"/>
          </a:p>
        </p:txBody>
      </p:sp>
      <p:sp>
        <p:nvSpPr>
          <p:cNvPr id="97" name="Google Shape;97;p8"/>
          <p:cNvSpPr/>
          <p:nvPr/>
        </p:nvSpPr>
        <p:spPr>
          <a:xfrm>
            <a:off x="5073500" y="3774325"/>
            <a:ext cx="1002000" cy="7809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"/>
          <p:cNvSpPr txBox="1"/>
          <p:nvPr/>
        </p:nvSpPr>
        <p:spPr>
          <a:xfrm>
            <a:off x="2279650" y="786375"/>
            <a:ext cx="6035700" cy="13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Vevőszámlák automatikus átvétele</a:t>
            </a:r>
            <a:endParaRPr sz="3600">
              <a:solidFill>
                <a:srgbClr val="FF950E"/>
              </a:solidFill>
            </a:endParaRPr>
          </a:p>
        </p:txBody>
      </p:sp>
      <p:sp>
        <p:nvSpPr>
          <p:cNvPr id="105" name="Google Shape;105;p9"/>
          <p:cNvSpPr txBox="1"/>
          <p:nvPr/>
        </p:nvSpPr>
        <p:spPr>
          <a:xfrm>
            <a:off x="2279650" y="6218237"/>
            <a:ext cx="16638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106" name="Google Shape;106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9"/>
          <p:cNvSpPr txBox="1"/>
          <p:nvPr/>
        </p:nvSpPr>
        <p:spPr>
          <a:xfrm>
            <a:off x="2519362" y="2016125"/>
            <a:ext cx="3959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08" name="Google Shape;108;p9"/>
          <p:cNvSpPr txBox="1"/>
          <p:nvPr/>
        </p:nvSpPr>
        <p:spPr>
          <a:xfrm>
            <a:off x="3245150" y="3008325"/>
            <a:ext cx="4989900" cy="20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600"/>
              <a:t>Számlázz.hu kapcsolat</a:t>
            </a:r>
            <a:endParaRPr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600"/>
              <a:t>Adóhatósági adatszolgáltatás </a:t>
            </a:r>
            <a:endParaRPr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0"/>
          <p:cNvSpPr txBox="1"/>
          <p:nvPr/>
        </p:nvSpPr>
        <p:spPr>
          <a:xfrm>
            <a:off x="1828800" y="301625"/>
            <a:ext cx="6035700" cy="13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Banki számlatörténet automatikus feldolgozása</a:t>
            </a:r>
            <a:endParaRPr sz="3600">
              <a:solidFill>
                <a:srgbClr val="FF950E"/>
              </a:solidFill>
            </a:endParaRPr>
          </a:p>
        </p:txBody>
      </p:sp>
      <p:sp>
        <p:nvSpPr>
          <p:cNvPr id="116" name="Google Shape;116;p10"/>
          <p:cNvSpPr txBox="1"/>
          <p:nvPr/>
        </p:nvSpPr>
        <p:spPr>
          <a:xfrm>
            <a:off x="2279650" y="6218237"/>
            <a:ext cx="16638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117" name="Google Shape;117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0"/>
          <p:cNvSpPr txBox="1"/>
          <p:nvPr/>
        </p:nvSpPr>
        <p:spPr>
          <a:xfrm>
            <a:off x="2519362" y="2016125"/>
            <a:ext cx="3959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19" name="Google Shape;119;p10"/>
          <p:cNvSpPr txBox="1"/>
          <p:nvPr/>
        </p:nvSpPr>
        <p:spPr>
          <a:xfrm>
            <a:off x="2788850" y="2189600"/>
            <a:ext cx="5529000" cy="29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/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Banki adatállomány betöltése</a:t>
            </a:r>
            <a:br>
              <a:rPr lang="en-US" sz="2600"/>
            </a:br>
            <a:endParaRPr sz="2600"/>
          </a:p>
          <a:p>
            <a:pPr indent="-393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/>
              <a:t>Adatszolgáltatótól forgalmi adatok átvétele </a:t>
            </a:r>
            <a:br>
              <a:rPr lang="en-US" sz="2600"/>
            </a:br>
            <a:r>
              <a:rPr lang="en-US" sz="2600"/>
              <a:t>(AISP szolgáltató, </a:t>
            </a:r>
            <a:br>
              <a:rPr lang="en-US" sz="2600"/>
            </a:br>
            <a:r>
              <a:rPr lang="en-US" sz="2600"/>
              <a:t>Banki API hozzáférés)</a:t>
            </a:r>
            <a:endParaRPr sz="2600"/>
          </a:p>
          <a:p>
            <a:pPr indent="0" lvl="0" marL="4572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 b="1" sz="3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"/>
          <p:cNvSpPr txBox="1"/>
          <p:nvPr/>
        </p:nvSpPr>
        <p:spPr>
          <a:xfrm>
            <a:off x="1704750" y="301625"/>
            <a:ext cx="6727800" cy="12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17394D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950E"/>
              </a:buClr>
              <a:buSzPts val="4000"/>
              <a:buFont typeface="Arial"/>
              <a:buNone/>
            </a:pPr>
            <a:r>
              <a:rPr lang="en-US" sz="3600">
                <a:solidFill>
                  <a:srgbClr val="FF950E"/>
                </a:solidFill>
              </a:rPr>
              <a:t>Bank: szabályok, sablonok</a:t>
            </a:r>
            <a:endParaRPr sz="3600">
              <a:solidFill>
                <a:srgbClr val="FF950E"/>
              </a:solidFill>
            </a:endParaRPr>
          </a:p>
        </p:txBody>
      </p:sp>
      <p:sp>
        <p:nvSpPr>
          <p:cNvPr id="127" name="Google Shape;127;p11"/>
          <p:cNvSpPr txBox="1"/>
          <p:nvPr/>
        </p:nvSpPr>
        <p:spPr>
          <a:xfrm>
            <a:off x="2279650" y="6218237"/>
            <a:ext cx="16638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Ubuntu"/>
              <a:buNone/>
            </a:pPr>
            <a:r>
              <a:rPr b="0" i="0" lang="en-US" sz="1000" u="none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© 2019 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Távügyvitel Kft. </a:t>
            </a:r>
            <a:endParaRPr/>
          </a:p>
        </p:txBody>
      </p:sp>
      <p:pic>
        <p:nvPicPr>
          <p:cNvPr id="128" name="Google Shape;128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7237" y="5934075"/>
            <a:ext cx="1646237" cy="687387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1"/>
          <p:cNvSpPr txBox="1"/>
          <p:nvPr/>
        </p:nvSpPr>
        <p:spPr>
          <a:xfrm>
            <a:off x="2519362" y="2016125"/>
            <a:ext cx="3959100" cy="15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130" name="Google Shape;130;p11"/>
          <p:cNvPicPr preferRelativeResize="0"/>
          <p:nvPr/>
        </p:nvPicPr>
        <p:blipFill rotWithShape="1">
          <a:blip r:embed="rId5">
            <a:alphaModFix/>
          </a:blip>
          <a:srcRect b="2540" l="0" r="0" t="-2540"/>
          <a:stretch/>
        </p:blipFill>
        <p:spPr>
          <a:xfrm>
            <a:off x="2722975" y="1952250"/>
            <a:ext cx="5288475" cy="326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